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7CC"/>
          </a:solidFill>
        </a:fill>
      </a:tcStyle>
    </a:wholeTbl>
    <a:band2H>
      <a:tcTxStyle b="def" i="def"/>
      <a:tcStyle>
        <a:tcBdr/>
        <a:fill>
          <a:solidFill>
            <a:srgbClr val="FFFBE7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00517C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17C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38100" cap="flat">
              <a:solidFill>
                <a:srgbClr val="00517C"/>
              </a:solidFill>
              <a:prstDash val="solid"/>
              <a:round/>
            </a:ln>
          </a:top>
          <a:bottom>
            <a:ln w="127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517C"/>
        </a:fontRef>
        <a:srgbClr val="00517C"/>
      </a:tcTxStyle>
      <a:tcStyle>
        <a:tcBdr>
          <a:left>
            <a:ln w="12700" cap="flat">
              <a:solidFill>
                <a:srgbClr val="00517C"/>
              </a:solidFill>
              <a:prstDash val="solid"/>
              <a:round/>
            </a:ln>
          </a:left>
          <a:right>
            <a:ln w="12700" cap="flat">
              <a:solidFill>
                <a:srgbClr val="00517C"/>
              </a:solidFill>
              <a:prstDash val="solid"/>
              <a:round/>
            </a:ln>
          </a:right>
          <a:top>
            <a:ln w="12700" cap="flat">
              <a:solidFill>
                <a:srgbClr val="00517C"/>
              </a:solidFill>
              <a:prstDash val="solid"/>
              <a:round/>
            </a:ln>
          </a:top>
          <a:bottom>
            <a:ln w="38100" cap="flat">
              <a:solidFill>
                <a:srgbClr val="00517C"/>
              </a:solidFill>
              <a:prstDash val="solid"/>
              <a:round/>
            </a:ln>
          </a:bottom>
          <a:insideH>
            <a:ln w="12700" cap="flat">
              <a:solidFill>
                <a:srgbClr val="00517C"/>
              </a:solidFill>
              <a:prstDash val="solid"/>
              <a:round/>
            </a:ln>
          </a:insideH>
          <a:insideV>
            <a:ln w="12700" cap="flat">
              <a:solidFill>
                <a:srgbClr val="00517C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1524800" y="67260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1;p2"/>
          <p:cNvSpPr/>
          <p:nvPr/>
        </p:nvSpPr>
        <p:spPr>
          <a:xfrm rot="10800000">
            <a:off x="6537562" y="3342925"/>
            <a:ext cx="1081626" cy="1124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chemeClr val="accent5"/>
            </a:solidFill>
            <a:miter lim="8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Google Shape;12;p2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680302" y="3049449"/>
            <a:ext cx="5783401" cy="90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53;p11"/>
          <p:cNvSpPr/>
          <p:nvPr/>
        </p:nvSpPr>
        <p:spPr>
          <a:xfrm>
            <a:off x="149" y="5076825"/>
            <a:ext cx="9143702" cy="666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" name="xx%"/>
          <p:cNvSpPr txBox="1"/>
          <p:nvPr>
            <p:ph type="title" hasCustomPrompt="1"/>
          </p:nvPr>
        </p:nvSpPr>
        <p:spPr>
          <a:xfrm>
            <a:off x="387899" y="1152450"/>
            <a:ext cx="8368202" cy="1538400"/>
          </a:xfrm>
          <a:prstGeom prst="rect">
            <a:avLst/>
          </a:prstGeom>
        </p:spPr>
        <p:txBody>
          <a:bodyPr anchor="ctr"/>
          <a:lstStyle>
            <a:lvl1pPr algn="ctr">
              <a:defRPr sz="13000">
                <a:solidFill>
                  <a:schemeClr val="accent5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387899" y="2919450"/>
            <a:ext cx="8368202" cy="10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xfrm>
            <a:off x="514351" y="1402199"/>
            <a:ext cx="81306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4;p14"/>
          <p:cNvSpPr/>
          <p:nvPr/>
        </p:nvSpPr>
        <p:spPr>
          <a:xfrm flipV="1">
            <a:off x="50655" y="729050"/>
            <a:ext cx="1" cy="3780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</p:spPr>
        <p:txBody>
          <a:bodyPr lIns="34275" tIns="34275" rIns="34275" bIns="34275" anchor="ctr"/>
          <a:lstStyle/>
          <a:p>
            <a:pPr/>
            <a:r>
              <a:t>Title Text</a:t>
            </a:r>
          </a:p>
        </p:txBody>
      </p:sp>
      <p:sp>
        <p:nvSpPr>
          <p:cNvPr id="135" name="Google Shape;67;p15"/>
          <p:cNvSpPr/>
          <p:nvPr/>
        </p:nvSpPr>
        <p:spPr>
          <a:xfrm>
            <a:off x="497517" y="1342669"/>
            <a:ext cx="8147401" cy="3060302"/>
          </a:xfrm>
          <a:prstGeom prst="roundRect">
            <a:avLst>
              <a:gd name="adj" fmla="val 2634"/>
            </a:avLst>
          </a:prstGeom>
          <a:solidFill>
            <a:schemeClr val="accent3">
              <a:alpha val="749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14351" y="1402199"/>
            <a:ext cx="3780000" cy="2941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indent="-317500">
              <a:lnSpc>
                <a:spcPct val="100000"/>
              </a:lnSpc>
              <a:spcBef>
                <a:spcPts val="800"/>
              </a:spcBef>
              <a:buChar char="•"/>
            </a:lvl1pPr>
            <a:lvl2pPr>
              <a:lnSpc>
                <a:spcPct val="100000"/>
              </a:lnSpc>
              <a:spcBef>
                <a:spcPts val="800"/>
              </a:spcBef>
              <a:buChar char="•"/>
            </a:lvl2pPr>
            <a:lvl3pPr>
              <a:lnSpc>
                <a:spcPct val="100000"/>
              </a:lnSpc>
              <a:spcBef>
                <a:spcPts val="800"/>
              </a:spcBef>
              <a:buChar char="•"/>
            </a:lvl3pPr>
            <a:lvl4pPr>
              <a:lnSpc>
                <a:spcPct val="100000"/>
              </a:lnSpc>
              <a:spcBef>
                <a:spcPts val="800"/>
              </a:spcBef>
              <a:buChar char="•"/>
            </a:lvl4pPr>
            <a:lvl5pPr>
              <a:lnSpc>
                <a:spcPct val="100000"/>
              </a:lnSpc>
              <a:spcBef>
                <a:spcPts val="8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Google Shape;69;p15"/>
          <p:cNvSpPr/>
          <p:nvPr/>
        </p:nvSpPr>
        <p:spPr>
          <a:xfrm flipV="1">
            <a:off x="42862" y="747640"/>
            <a:ext cx="2701" cy="368401"/>
          </a:xfrm>
          <a:prstGeom prst="line">
            <a:avLst/>
          </a:prstGeom>
          <a:ln w="127000" cap="sq">
            <a:solidFill>
              <a:schemeClr val="accent3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752855" y="3431285"/>
            <a:ext cx="7781702" cy="7407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46" name="Google Shape;72;p16"/>
          <p:cNvSpPr/>
          <p:nvPr>
            <p:ph type="pic" sz="quarter" idx="21"/>
          </p:nvPr>
        </p:nvSpPr>
        <p:spPr>
          <a:xfrm>
            <a:off x="786338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7" name="Google Shape;73;p16"/>
          <p:cNvSpPr/>
          <p:nvPr>
            <p:ph type="pic" sz="quarter" idx="22"/>
          </p:nvPr>
        </p:nvSpPr>
        <p:spPr>
          <a:xfrm>
            <a:off x="3474604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8" name="Google Shape;74;p16"/>
          <p:cNvSpPr/>
          <p:nvPr>
            <p:ph type="pic" sz="quarter" idx="23"/>
          </p:nvPr>
        </p:nvSpPr>
        <p:spPr>
          <a:xfrm>
            <a:off x="6162869" y="1605520"/>
            <a:ext cx="2286001" cy="1714501"/>
          </a:xfrm>
          <a:prstGeom prst="rect">
            <a:avLst/>
          </a:prstGeom>
          <a:ln w="38100" cap="sq">
            <a:solidFill>
              <a:srgbClr val="00517C"/>
            </a:solidFill>
            <a:miter lim="800000"/>
          </a:ln>
          <a:effectLst>
            <a:outerShdw sx="100000" sy="100000" kx="0" ky="0" algn="b" rotWithShape="0" blurRad="50800" dist="50800" dir="2700000">
              <a:srgbClr val="000000">
                <a:alpha val="4941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752669" y="4200525"/>
            <a:ext cx="7772401" cy="6285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9144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2pPr>
            <a:lvl3pPr marL="13716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3pPr>
            <a:lvl4pPr marL="18288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4pPr>
            <a:lvl5pPr marL="2286000" indent="-317500">
              <a:lnSpc>
                <a:spcPct val="100000"/>
              </a:lnSpc>
              <a:buClrTx/>
              <a:buSzPts val="1400"/>
              <a:buFontTx/>
              <a:buChar char="•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449594" y="4446755"/>
            <a:ext cx="195551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CFD8DC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;p3"/>
          <p:cNvSpPr/>
          <p:nvPr/>
        </p:nvSpPr>
        <p:spPr>
          <a:xfrm>
            <a:off x="4359602" y="281746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80750" y="1764950"/>
            <a:ext cx="8222100" cy="90750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1;p4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387899" y="1489823"/>
            <a:ext cx="83682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6;p5"/>
          <p:cNvSpPr/>
          <p:nvPr/>
        </p:nvSpPr>
        <p:spPr>
          <a:xfrm>
            <a:off x="492563" y="1260284"/>
            <a:ext cx="4248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387899" y="1489824"/>
            <a:ext cx="3999902" cy="30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29;p5"/>
          <p:cNvSpPr txBox="1"/>
          <p:nvPr>
            <p:ph type="body" sz="half" idx="21"/>
          </p:nvPr>
        </p:nvSpPr>
        <p:spPr>
          <a:xfrm>
            <a:off x="4756199" y="1489824"/>
            <a:ext cx="3999902" cy="307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5;p7"/>
          <p:cNvSpPr/>
          <p:nvPr/>
        </p:nvSpPr>
        <p:spPr>
          <a:xfrm>
            <a:off x="489218" y="1412276"/>
            <a:ext cx="331501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387899" y="555600"/>
            <a:ext cx="2808001" cy="755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387899" y="1594024"/>
            <a:ext cx="2808001" cy="268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43;p9"/>
          <p:cNvSpPr/>
          <p:nvPr/>
        </p:nvSpPr>
        <p:spPr>
          <a:xfrm>
            <a:off x="4572000" y="-75"/>
            <a:ext cx="4572000" cy="5143501"/>
          </a:xfrm>
          <a:prstGeom prst="rect">
            <a:avLst/>
          </a:prstGeom>
          <a:solidFill>
            <a:srgbClr val="00406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" name="Google Shape;44;p9"/>
          <p:cNvSpPr/>
          <p:nvPr/>
        </p:nvSpPr>
        <p:spPr>
          <a:xfrm>
            <a:off x="5029675" y="4495503"/>
            <a:ext cx="540901" cy="1"/>
          </a:xfrm>
          <a:prstGeom prst="line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265500" y="1209075"/>
            <a:ext cx="4045200" cy="1506301"/>
          </a:xfrm>
          <a:prstGeom prst="rect">
            <a:avLst/>
          </a:prstGeom>
        </p:spPr>
        <p:txBody>
          <a:bodyPr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chemeClr val="accent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47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19499" y="4233724"/>
            <a:ext cx="5998802" cy="598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87899" y="458024"/>
            <a:ext cx="8368202" cy="6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83;p17"/>
          <p:cNvSpPr txBox="1"/>
          <p:nvPr>
            <p:ph type="ctrTitle"/>
          </p:nvPr>
        </p:nvSpPr>
        <p:spPr>
          <a:xfrm>
            <a:off x="1680302" y="1188925"/>
            <a:ext cx="5783401" cy="1457401"/>
          </a:xfrm>
          <a:prstGeom prst="rect">
            <a:avLst/>
          </a:prstGeom>
        </p:spPr>
        <p:txBody>
          <a:bodyPr/>
          <a:lstStyle/>
          <a:p>
            <a:pPr/>
            <a:r>
              <a:t>CTI League</a:t>
            </a:r>
          </a:p>
          <a:p>
            <a:pPr/>
            <a:r>
              <a:t>Disinformation</a:t>
            </a:r>
          </a:p>
        </p:txBody>
      </p:sp>
      <p:sp>
        <p:nvSpPr>
          <p:cNvPr id="160" name="Google Shape;84;p17"/>
          <p:cNvSpPr txBox="1"/>
          <p:nvPr>
            <p:ph type="subTitle" sz="quarter" idx="1"/>
          </p:nvPr>
        </p:nvSpPr>
        <p:spPr>
          <a:xfrm>
            <a:off x="1680302" y="3049449"/>
            <a:ext cx="5783401" cy="9090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defRPr sz="2376"/>
            </a:pPr>
            <a:r>
              <a:t>2020-05-20</a:t>
            </a:r>
          </a:p>
          <a:p>
            <a:pPr marL="0" indent="0" defTabSz="905255">
              <a:defRPr sz="2376"/>
            </a:pPr>
            <a:r>
              <a:t>TheHive &amp; Cortex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42;p26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Cases Templates - Tasks</a:t>
            </a:r>
          </a:p>
        </p:txBody>
      </p:sp>
      <p:pic>
        <p:nvPicPr>
          <p:cNvPr id="192" name="Google Shape;143;p26" descr="Google Shape;143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312" y="1160674"/>
            <a:ext cx="5587367" cy="384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48;p27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Cases Templates - Workflows</a:t>
            </a:r>
          </a:p>
        </p:txBody>
      </p:sp>
      <p:pic>
        <p:nvPicPr>
          <p:cNvPr id="195" name="Google Shape;149;p27" descr="Google Shape;149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44125"/>
            <a:ext cx="8839204" cy="287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54;p28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Create a Case</a:t>
            </a:r>
          </a:p>
        </p:txBody>
      </p:sp>
      <p:pic>
        <p:nvPicPr>
          <p:cNvPr id="198" name="Google Shape;155;p28" descr="Google Shape;155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4488" y="1078124"/>
            <a:ext cx="4415028" cy="384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60;p29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 - Summary</a:t>
            </a:r>
          </a:p>
        </p:txBody>
      </p:sp>
      <p:pic>
        <p:nvPicPr>
          <p:cNvPr id="201" name="Screenshot 2023-12-13 at 19.11.25.png" descr="Screenshot 2023-12-13 at 19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42" y="1116157"/>
            <a:ext cx="7939169" cy="3654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66;p30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Add Observables (IODs)</a:t>
            </a:r>
          </a:p>
        </p:txBody>
      </p:sp>
      <p:pic>
        <p:nvPicPr>
          <p:cNvPr id="204" name="Screenshot 2023-12-13 at 19.12.35.png" descr="Screenshot 2023-12-13 at 19.1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0787" y="1044729"/>
            <a:ext cx="4903346" cy="3861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72;p31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Observables Types</a:t>
            </a:r>
          </a:p>
        </p:txBody>
      </p:sp>
      <p:pic>
        <p:nvPicPr>
          <p:cNvPr id="207" name="Google Shape;173;p31" descr="Google Shape;173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825724"/>
            <a:ext cx="8839198" cy="2299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78;p32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Observables Stats</a:t>
            </a:r>
          </a:p>
        </p:txBody>
      </p:sp>
      <p:pic>
        <p:nvPicPr>
          <p:cNvPr id="210" name="Screenshot 2023-12-13 at 19.14.10.png" descr="Screenshot 2023-12-13 at 19.14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706" y="985186"/>
            <a:ext cx="7086588" cy="373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84;p33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pic>
        <p:nvPicPr>
          <p:cNvPr id="213" name="Screenshot 2023-12-13 at 19.15.49.png" descr="Screenshot 2023-12-13 at 19.1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757" y="1030229"/>
            <a:ext cx="4932108" cy="3808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90;p34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Disinformation Incident Task Lists</a:t>
            </a:r>
          </a:p>
        </p:txBody>
      </p:sp>
      <p:sp>
        <p:nvSpPr>
          <p:cNvPr id="216" name="Google Shape;191;p34"/>
          <p:cNvSpPr txBox="1"/>
          <p:nvPr>
            <p:ph type="body" idx="1"/>
          </p:nvPr>
        </p:nvSpPr>
        <p:spPr>
          <a:xfrm>
            <a:off x="387899" y="1413425"/>
            <a:ext cx="8368202" cy="3433200"/>
          </a:xfrm>
          <a:prstGeom prst="rect">
            <a:avLst/>
          </a:prstGeom>
        </p:spPr>
        <p:txBody>
          <a:bodyPr/>
          <a:lstStyle/>
          <a:p>
            <a:pPr/>
            <a:r>
              <a:t>Information operations are complex ...</a:t>
            </a:r>
          </a:p>
          <a:p>
            <a:pPr lvl="1" marL="914400" indent="-317500">
              <a:buSzPts val="1400"/>
              <a:defRPr sz="1400"/>
            </a:pPr>
            <a:r>
              <a:t>Time</a:t>
            </a:r>
          </a:p>
          <a:p>
            <a:pPr lvl="1" marL="914400" indent="-317500">
              <a:buSzPts val="1400"/>
              <a:defRPr sz="1400"/>
            </a:pPr>
            <a:r>
              <a:t>Resources</a:t>
            </a:r>
          </a:p>
          <a:p>
            <a:pPr lvl="1" marL="914400" indent="-317500">
              <a:buSzPts val="1400"/>
              <a:defRPr sz="1400"/>
            </a:pPr>
            <a:r>
              <a:t>Infrastructure</a:t>
            </a:r>
          </a:p>
          <a:p>
            <a:pPr lvl="1" marL="914400" indent="-317500">
              <a:buSzPts val="1400"/>
              <a:defRPr sz="1400"/>
            </a:pPr>
            <a:r>
              <a:t>Execution</a:t>
            </a:r>
          </a:p>
          <a:p>
            <a:pPr/>
            <a:r>
              <a:t>… and multidisciplinary...</a:t>
            </a:r>
          </a:p>
          <a:p>
            <a:pPr lvl="1" marL="914400" indent="-317500">
              <a:buSzPts val="1400"/>
              <a:defRPr sz="1400"/>
            </a:pPr>
            <a:r>
              <a:t>Classic infosec stuff is just the beginning</a:t>
            </a:r>
          </a:p>
          <a:p>
            <a:pPr/>
            <a:r>
              <a:t>… but we must handle all edge cases</a:t>
            </a:r>
          </a:p>
          <a:p>
            <a:pPr lvl="1" marL="914400" indent="-317500">
              <a:buSzPts val="1400"/>
              <a:defRPr sz="1400"/>
            </a:pPr>
            <a:r>
              <a:t>We should be able to import sets of tasks to do the thing as needed</a:t>
            </a:r>
          </a:p>
          <a:p>
            <a:pPr lvl="1" marL="914400" indent="-317500">
              <a:buSzPts val="1400"/>
              <a:defRPr sz="1400"/>
            </a:pPr>
            <a:r>
              <a:t>We won’t know what we need in advance</a:t>
            </a:r>
          </a:p>
          <a:p>
            <a:pPr lvl="1" marL="914400" indent="-317500">
              <a:buSzPts val="1400"/>
              <a:defRPr sz="1400"/>
            </a:pPr>
            <a:r>
              <a:t>Some sets of things will be very large/complicated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96;p35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 Template</a:t>
            </a:r>
          </a:p>
        </p:txBody>
      </p:sp>
      <p:sp>
        <p:nvSpPr>
          <p:cNvPr id="219" name="Google Shape;198;p35"/>
          <p:cNvSpPr txBox="1"/>
          <p:nvPr>
            <p:ph type="body" sz="half" idx="1"/>
          </p:nvPr>
        </p:nvSpPr>
        <p:spPr>
          <a:xfrm>
            <a:off x="387900" y="1413425"/>
            <a:ext cx="3435900" cy="3433200"/>
          </a:xfrm>
          <a:prstGeom prst="rect">
            <a:avLst/>
          </a:prstGeom>
        </p:spPr>
        <p:txBody>
          <a:bodyPr/>
          <a:lstStyle/>
          <a:p>
            <a:pPr/>
            <a:r>
              <a:t>Playbooks </a:t>
            </a:r>
          </a:p>
          <a:p>
            <a:pPr/>
            <a:r>
              <a:t>Sets of response actions</a:t>
            </a:r>
          </a:p>
        </p:txBody>
      </p:sp>
      <p:pic>
        <p:nvPicPr>
          <p:cNvPr id="220" name="Screenshot 2023-12-13 at 19.17.48.png" descr="Screenshot 2023-12-13 at 19.17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93" y="329728"/>
            <a:ext cx="4574153" cy="4391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89;p18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TheHive &amp; Cortex</a:t>
            </a:r>
          </a:p>
        </p:txBody>
      </p:sp>
      <p:sp>
        <p:nvSpPr>
          <p:cNvPr id="163" name="Google Shape;90;p18"/>
          <p:cNvSpPr txBox="1"/>
          <p:nvPr>
            <p:ph type="body" idx="1"/>
          </p:nvPr>
        </p:nvSpPr>
        <p:spPr>
          <a:xfrm>
            <a:off x="387899" y="1413425"/>
            <a:ext cx="8368202" cy="3433200"/>
          </a:xfrm>
          <a:prstGeom prst="rect">
            <a:avLst/>
          </a:prstGeom>
        </p:spPr>
        <p:txBody>
          <a:bodyPr/>
          <a:lstStyle/>
          <a:p>
            <a:pPr/>
            <a:r>
              <a:t>Incident Response Platform + SOAR</a:t>
            </a:r>
          </a:p>
          <a:p>
            <a:pPr/>
            <a:r>
              <a:t>Enrichment via Cortex modules</a:t>
            </a:r>
          </a:p>
          <a:p>
            <a:pPr/>
            <a:r>
              <a:t>MISP Integration</a:t>
            </a:r>
          </a:p>
          <a:p>
            <a:pPr/>
            <a:r>
              <a:t>Dashboards</a:t>
            </a:r>
          </a:p>
          <a:p>
            <a:pPr/>
            <a:r>
              <a:t>KPIs</a:t>
            </a:r>
          </a:p>
          <a:p>
            <a:pPr/>
            <a:r>
              <a:t>Task Tracking</a:t>
            </a:r>
          </a:p>
          <a:p>
            <a:pPr/>
            <a:r>
              <a:t>Collaborative</a:t>
            </a:r>
          </a:p>
          <a:p>
            <a:pPr/>
            <a:r>
              <a:t>Scalable</a:t>
            </a:r>
          </a:p>
          <a:p>
            <a:pPr/>
            <a:r>
              <a:t>Excellent API + Webhooks</a:t>
            </a:r>
          </a:p>
        </p:txBody>
      </p:sp>
      <p:pic>
        <p:nvPicPr>
          <p:cNvPr id="164" name="Google Shape;91;p18" descr="Google Shape;9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3750" y="2315648"/>
            <a:ext cx="3772349" cy="758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03;p36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More Case Templates! + merge</a:t>
            </a:r>
          </a:p>
        </p:txBody>
      </p:sp>
      <p:pic>
        <p:nvPicPr>
          <p:cNvPr id="223" name="Screenshot 2023-12-13 at 19.20.23.png" descr="Screenshot 2023-12-13 at 19.20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334" y="1135005"/>
            <a:ext cx="8060166" cy="171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3-12-13 at 19.20.32.png" descr="Screenshot 2023-12-13 at 19.2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205" y="3084222"/>
            <a:ext cx="3922424" cy="1662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10;p37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Merged Case</a:t>
            </a:r>
          </a:p>
        </p:txBody>
      </p:sp>
      <p:sp>
        <p:nvSpPr>
          <p:cNvPr id="227" name="Google Shape;212;p37"/>
          <p:cNvSpPr txBox="1"/>
          <p:nvPr>
            <p:ph type="body" sz="half" idx="1"/>
          </p:nvPr>
        </p:nvSpPr>
        <p:spPr>
          <a:xfrm>
            <a:off x="387900" y="1413425"/>
            <a:ext cx="3435900" cy="3433200"/>
          </a:xfrm>
          <a:prstGeom prst="rect">
            <a:avLst/>
          </a:prstGeom>
        </p:spPr>
        <p:txBody>
          <a:bodyPr/>
          <a:lstStyle/>
          <a:p>
            <a:pPr/>
            <a:r>
              <a:t>Merged cases have ugly titles but it’s something we can script away </a:t>
            </a:r>
          </a:p>
        </p:txBody>
      </p:sp>
      <p:pic>
        <p:nvPicPr>
          <p:cNvPr id="228" name="Screenshot 2023-12-13 at 19.28.15.png" descr="Screenshot 2023-12-13 at 19.2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5586" y="533081"/>
            <a:ext cx="5207709" cy="3962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17;p38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Cortex Analyzers</a:t>
            </a:r>
          </a:p>
        </p:txBody>
      </p:sp>
      <p:pic>
        <p:nvPicPr>
          <p:cNvPr id="231" name="Screenshot 2023-12-13 at 19.29.41.png" descr="Screenshot 2023-12-13 at 19.2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689" y="1062888"/>
            <a:ext cx="5038622" cy="3867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23;p39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Cortex Analyzers - Reports</a:t>
            </a:r>
          </a:p>
        </p:txBody>
      </p:sp>
      <p:pic>
        <p:nvPicPr>
          <p:cNvPr id="234" name="Google Shape;224;p39" descr="Google Shape;224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924" y="1069350"/>
            <a:ext cx="5511026" cy="403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29;p40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Cortex Analyzers - Reports  (JSON)</a:t>
            </a:r>
          </a:p>
        </p:txBody>
      </p:sp>
      <p:pic>
        <p:nvPicPr>
          <p:cNvPr id="237" name="Screenshot 2023-12-13 at 19.31.30.png" descr="Screenshot 2023-12-13 at 19.3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246" y="1102906"/>
            <a:ext cx="6479588" cy="3748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5;p41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Report Templates</a:t>
            </a:r>
          </a:p>
        </p:txBody>
      </p:sp>
      <p:pic>
        <p:nvPicPr>
          <p:cNvPr id="240" name="Google Shape;236;p41" descr="Google Shape;236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600" y="1168899"/>
            <a:ext cx="7568287" cy="3846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1;p42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MISP Integration</a:t>
            </a:r>
          </a:p>
        </p:txBody>
      </p:sp>
      <p:sp>
        <p:nvSpPr>
          <p:cNvPr id="243" name="Google Shape;242;p42"/>
          <p:cNvSpPr txBox="1"/>
          <p:nvPr>
            <p:ph type="body" sz="half" idx="1"/>
          </p:nvPr>
        </p:nvSpPr>
        <p:spPr>
          <a:xfrm>
            <a:off x="387899" y="1374625"/>
            <a:ext cx="3978902" cy="3433200"/>
          </a:xfrm>
          <a:prstGeom prst="rect">
            <a:avLst/>
          </a:prstGeom>
        </p:spPr>
        <p:txBody>
          <a:bodyPr/>
          <a:lstStyle/>
          <a:p>
            <a:pPr/>
            <a:r>
              <a:t>Import</a:t>
            </a:r>
          </a:p>
          <a:p>
            <a:pPr lvl="1" marL="914400" indent="-317500">
              <a:buSzPts val="1400"/>
              <a:defRPr sz="1400"/>
            </a:pPr>
            <a:r>
              <a:t>Tags + Galaxies</a:t>
            </a:r>
          </a:p>
          <a:p>
            <a:pPr lvl="1" marL="914400" indent="-317500">
              <a:buSzPts val="1400"/>
              <a:defRPr sz="1400"/>
            </a:pPr>
            <a:r>
              <a:t>Object support in TheHive 4.1+</a:t>
            </a:r>
          </a:p>
          <a:p>
            <a:pPr/>
            <a:r>
              <a:t>Export</a:t>
            </a:r>
          </a:p>
          <a:p>
            <a:pPr lvl="1" marL="914400" indent="-317500">
              <a:buSzPts val="1400"/>
              <a:defRPr sz="1400"/>
            </a:pPr>
            <a:r>
              <a:t>Tags are not exported*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7;p43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Cortex Analyzers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96;p19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TheHive for Disinformation?</a:t>
            </a:r>
          </a:p>
        </p:txBody>
      </p:sp>
      <p:sp>
        <p:nvSpPr>
          <p:cNvPr id="167" name="Google Shape;97;p19"/>
          <p:cNvSpPr txBox="1"/>
          <p:nvPr>
            <p:ph type="body" idx="1"/>
          </p:nvPr>
        </p:nvSpPr>
        <p:spPr>
          <a:xfrm>
            <a:off x="387899" y="1413425"/>
            <a:ext cx="8368202" cy="3433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How are we going to use TheHive?</a:t>
            </a:r>
          </a:p>
          <a:p>
            <a:pPr marL="0" indent="457200">
              <a:spcBef>
                <a:spcPts val="1600"/>
              </a:spcBef>
              <a:buSzTx/>
              <a:buNone/>
            </a:pPr>
          </a:p>
          <a:p>
            <a:pPr>
              <a:spcBef>
                <a:spcPts val="1600"/>
              </a:spcBef>
            </a:pPr>
            <a:r>
              <a:t>Case tracking</a:t>
            </a:r>
          </a:p>
          <a:p>
            <a:pPr/>
            <a:r>
              <a:t>Task tracking</a:t>
            </a:r>
          </a:p>
          <a:p>
            <a:pPr/>
            <a:r>
              <a:t>Indicators of Disinformation (IOD) correlation*</a:t>
            </a:r>
          </a:p>
          <a:p>
            <a:pPr/>
            <a:r>
              <a:t>IOD enrichment</a:t>
            </a:r>
          </a:p>
          <a:p>
            <a:pPr lvl="1" marL="914400" indent="-317500">
              <a:buSzPts val="1400"/>
              <a:defRPr sz="1400"/>
            </a:pPr>
            <a:r>
              <a:t>Cortex Analyzers</a:t>
            </a:r>
          </a:p>
          <a:p>
            <a:pPr/>
            <a:r>
              <a:t>Dashboards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2;p20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TheHive for Disinformation?</a:t>
            </a:r>
          </a:p>
        </p:txBody>
      </p:sp>
      <p:sp>
        <p:nvSpPr>
          <p:cNvPr id="170" name="Google Shape;103;p20"/>
          <p:cNvSpPr txBox="1"/>
          <p:nvPr>
            <p:ph type="body" idx="1"/>
          </p:nvPr>
        </p:nvSpPr>
        <p:spPr>
          <a:xfrm>
            <a:off x="387899" y="1413425"/>
            <a:ext cx="8368202" cy="3433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How are we </a:t>
            </a:r>
            <a:r>
              <a:rPr b="1"/>
              <a:t>not</a:t>
            </a:r>
            <a:r>
              <a:t> going to use TheHive?</a:t>
            </a:r>
          </a:p>
          <a:p>
            <a:pPr marL="0" indent="457200">
              <a:spcBef>
                <a:spcPts val="1600"/>
              </a:spcBef>
              <a:buSzTx/>
              <a:buNone/>
            </a:pPr>
          </a:p>
          <a:p>
            <a:pPr>
              <a:spcBef>
                <a:spcPts val="1600"/>
              </a:spcBef>
            </a:pPr>
            <a:r>
              <a:t>Data dumpster</a:t>
            </a:r>
          </a:p>
          <a:p>
            <a:pPr/>
            <a:r>
              <a:t>Complex Objects*</a:t>
            </a:r>
          </a:p>
          <a:p>
            <a:pPr lvl="1" marL="914400" indent="-317500">
              <a:buSzPts val="1400"/>
              <a:defRPr sz="1400"/>
            </a:pPr>
            <a:r>
              <a:t>Tweets + Metadata</a:t>
            </a:r>
          </a:p>
          <a:p>
            <a:pPr lvl="1" marL="914400" indent="-317500">
              <a:buSzPts val="1400"/>
              <a:defRPr sz="1400"/>
            </a:pPr>
            <a:r>
              <a:t>Facebook Pages, Narratives, etc</a:t>
            </a:r>
          </a:p>
          <a:p>
            <a:pPr lvl="1" marL="914400" indent="-317500">
              <a:buSzPts val="1400"/>
              <a:defRPr sz="1400"/>
            </a:pPr>
            <a:r>
              <a:t>* coming in TheHive 4.1+</a:t>
            </a:r>
          </a:p>
          <a:p>
            <a:pPr/>
            <a:r>
              <a:t>Authoritative Record/Source of Truth</a:t>
            </a:r>
          </a:p>
          <a:p>
            <a:pPr lvl="1" marL="914400" indent="-317500">
              <a:buSzPts val="1400"/>
              <a:defRPr sz="1400"/>
            </a:pPr>
            <a:r>
              <a:t>MISP will do that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08;p21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pic>
        <p:nvPicPr>
          <p:cNvPr id="173" name="Google Shape;109;p21" descr="Google Shape;109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725" y="1395574"/>
            <a:ext cx="4414701" cy="328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Google Shape;110;p21" descr="Google Shape;110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00" y="1395574"/>
            <a:ext cx="4591969" cy="328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111;p21"/>
          <p:cNvSpPr txBox="1"/>
          <p:nvPr>
            <p:ph type="body" sz="quarter" idx="1"/>
          </p:nvPr>
        </p:nvSpPr>
        <p:spPr>
          <a:xfrm>
            <a:off x="5944025" y="4842274"/>
            <a:ext cx="2812201" cy="202501"/>
          </a:xfrm>
          <a:prstGeom prst="rect">
            <a:avLst/>
          </a:prstGeom>
        </p:spPr>
        <p:txBody>
          <a:bodyPr/>
          <a:lstStyle>
            <a:lvl1pPr marL="0" indent="0" defTabSz="365760">
              <a:buSzTx/>
              <a:buNone/>
              <a:defRPr sz="400"/>
            </a:lvl1pPr>
          </a:lstStyle>
          <a:p>
            <a:pPr/>
            <a:r>
              <a:t>BSides Lisbon 2018 - Saâd Kadhi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16;p22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pic>
        <p:nvPicPr>
          <p:cNvPr id="178" name="Google Shape;117;p22" descr="Google Shape;117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141" y="496274"/>
            <a:ext cx="5903307" cy="399937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Google Shape;118;p22"/>
          <p:cNvSpPr txBox="1"/>
          <p:nvPr>
            <p:ph type="body" sz="quarter" idx="1"/>
          </p:nvPr>
        </p:nvSpPr>
        <p:spPr>
          <a:xfrm>
            <a:off x="5944025" y="4842274"/>
            <a:ext cx="2812201" cy="202501"/>
          </a:xfrm>
          <a:prstGeom prst="rect">
            <a:avLst/>
          </a:prstGeom>
        </p:spPr>
        <p:txBody>
          <a:bodyPr/>
          <a:lstStyle>
            <a:lvl1pPr marL="0" indent="0" defTabSz="365760">
              <a:buSzTx/>
              <a:buNone/>
              <a:defRPr sz="400"/>
            </a:lvl1pPr>
          </a:lstStyle>
          <a:p>
            <a:pPr/>
            <a:r>
              <a:t>BSides Lisbon 2018 - Saâd Kadhi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3;p23"/>
          <p:cNvSpPr txBox="1"/>
          <p:nvPr>
            <p:ph type="title"/>
          </p:nvPr>
        </p:nvSpPr>
        <p:spPr>
          <a:xfrm>
            <a:off x="387899" y="4580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Integration</a:t>
            </a:r>
          </a:p>
        </p:txBody>
      </p:sp>
      <p:sp>
        <p:nvSpPr>
          <p:cNvPr id="182" name="Google Shape;124;p23"/>
          <p:cNvSpPr txBox="1"/>
          <p:nvPr>
            <p:ph type="body" sz="quarter" idx="1"/>
          </p:nvPr>
        </p:nvSpPr>
        <p:spPr>
          <a:xfrm>
            <a:off x="5944025" y="4842274"/>
            <a:ext cx="2812201" cy="202501"/>
          </a:xfrm>
          <a:prstGeom prst="rect">
            <a:avLst/>
          </a:prstGeom>
        </p:spPr>
        <p:txBody>
          <a:bodyPr/>
          <a:lstStyle>
            <a:lvl1pPr marL="0" indent="0" defTabSz="365760">
              <a:buSzTx/>
              <a:buNone/>
              <a:defRPr sz="400"/>
            </a:lvl1pPr>
          </a:lstStyle>
          <a:p>
            <a:pPr/>
            <a:r>
              <a:t>BSides Lisbon 2018 - Saâd Kadhi</a:t>
            </a:r>
          </a:p>
        </p:txBody>
      </p:sp>
      <p:pic>
        <p:nvPicPr>
          <p:cNvPr id="183" name="Google Shape;125;p23" descr="Google Shape;125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6299" y="240299"/>
            <a:ext cx="5717325" cy="4255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30;p24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Cases</a:t>
            </a:r>
          </a:p>
        </p:txBody>
      </p:sp>
      <p:pic>
        <p:nvPicPr>
          <p:cNvPr id="186" name="Screenshot 2023-12-13 at 19.03.55.png" descr="Screenshot 2023-12-13 at 19.03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297" y="975451"/>
            <a:ext cx="7166924" cy="3644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36;p25"/>
          <p:cNvSpPr txBox="1"/>
          <p:nvPr>
            <p:ph type="title"/>
          </p:nvPr>
        </p:nvSpPr>
        <p:spPr>
          <a:xfrm>
            <a:off x="387899" y="305624"/>
            <a:ext cx="8368202" cy="686102"/>
          </a:xfrm>
          <a:prstGeom prst="rect">
            <a:avLst/>
          </a:prstGeom>
        </p:spPr>
        <p:txBody>
          <a:bodyPr/>
          <a:lstStyle/>
          <a:p>
            <a:pPr/>
            <a:r>
              <a:t>Cases Templates</a:t>
            </a:r>
          </a:p>
        </p:txBody>
      </p:sp>
      <p:pic>
        <p:nvPicPr>
          <p:cNvPr id="189" name="Screenshot 2023-12-13 at 19.05.43.png" descr="Screenshot 2023-12-13 at 19.0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093" y="1025197"/>
            <a:ext cx="5425814" cy="3888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517C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0000FF"/>
      </a:hlink>
      <a:folHlink>
        <a:srgbClr val="FF00FF"/>
      </a:folHlink>
    </a:clrScheme>
    <a:fontScheme name="Marina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7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